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9"/>
  </p:notesMasterIdLst>
  <p:handoutMasterIdLst>
    <p:handoutMasterId r:id="rId10"/>
  </p:handoutMasterIdLst>
  <p:sldIdLst>
    <p:sldId id="272" r:id="rId6"/>
    <p:sldId id="374" r:id="rId7"/>
    <p:sldId id="2147478791" r:id="rId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E6B579D-8513-406E-A3C4-9EA25642A84B}">
          <p14:sldIdLst>
            <p14:sldId id="272"/>
            <p14:sldId id="374"/>
          </p14:sldIdLst>
        </p14:section>
        <p14:section name="Moving Forward" id="{A21236E9-C27F-4E63-A216-3E61FEBAB93D}">
          <p14:sldIdLst>
            <p14:sldId id="2147478791"/>
          </p14:sldIdLst>
        </p14:section>
        <p14:section name="Thank you!" id="{23D286EB-4A5F-4000-8397-A08BDC1C28B0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62FE15F-B24D-923F-93DA-036D91E4413F}" name="Ahmed, Tanzila" initials="TA" userId="S::Tanzila.Ahmed@ercot.com::ea06b024-ef11-47eb-8d9d-0be56109653e" providerId="AD"/>
  <p188:author id="{CEFC3FB5-AC48-DF78-E8CC-2725B05A89E1}" name="Penti, Abishek" initials="AP" userId="S::Abishek.Penti@ercot.com::aecc7d55-d0ce-43f0-80b7-e0b0bbe3faf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00"/>
    <a:srgbClr val="890C58"/>
    <a:srgbClr val="FF8200"/>
    <a:srgbClr val="5B6770"/>
    <a:srgbClr val="FFBDBD"/>
    <a:srgbClr val="FFEEB9"/>
    <a:srgbClr val="AA0000"/>
    <a:srgbClr val="FFD1D1"/>
    <a:srgbClr val="2794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72D2F-F4FF-4728-B49C-7047C2F1C446}" v="2" dt="2026-04-28T19:25:08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05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len, Robert" userId="71f8c5a0-fca0-4b34-9386-d3f89548f9f2" providerId="ADAL" clId="{C5CC068A-B274-4C18-93EF-C387B880F6C0}"/>
    <pc:docChg chg="undo custSel modSld">
      <pc:chgData name="Golen, Robert" userId="71f8c5a0-fca0-4b34-9386-d3f89548f9f2" providerId="ADAL" clId="{C5CC068A-B274-4C18-93EF-C387B880F6C0}" dt="2026-04-28T19:25:42.952" v="72" actId="20577"/>
      <pc:docMkLst>
        <pc:docMk/>
      </pc:docMkLst>
      <pc:sldChg chg="modSp mod">
        <pc:chgData name="Golen, Robert" userId="71f8c5a0-fca0-4b34-9386-d3f89548f9f2" providerId="ADAL" clId="{C5CC068A-B274-4C18-93EF-C387B880F6C0}" dt="2026-04-28T19:25:42.952" v="72" actId="20577"/>
        <pc:sldMkLst>
          <pc:docMk/>
          <pc:sldMk cId="3584611109" sldId="272"/>
        </pc:sldMkLst>
        <pc:spChg chg="mod">
          <ac:chgData name="Golen, Robert" userId="71f8c5a0-fca0-4b34-9386-d3f89548f9f2" providerId="ADAL" clId="{C5CC068A-B274-4C18-93EF-C387B880F6C0}" dt="2026-04-28T19:25:42.952" v="72" actId="20577"/>
          <ac:spMkLst>
            <pc:docMk/>
            <pc:sldMk cId="3584611109" sldId="272"/>
            <ac:spMk id="4" creationId="{AD499839-B798-E7B3-DB15-49FAE56390E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58" tIns="48329" rIns="96658" bIns="4832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58" tIns="48329" rIns="96658" bIns="48329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58" tIns="48329" rIns="96658" bIns="4832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58" tIns="48329" rIns="96658" bIns="48329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024" userDrawn="1">
          <p15:clr>
            <a:srgbClr val="F26B43"/>
          </p15:clr>
        </p15:guide>
        <p15:guide id="2" pos="2304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1727"/>
          </a:xfrm>
          <a:prstGeom prst="rect">
            <a:avLst/>
          </a:prstGeom>
        </p:spPr>
        <p:txBody>
          <a:bodyPr vert="horz" lIns="96658" tIns="48329" rIns="96658" bIns="4832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6658" tIns="48329" rIns="96658" bIns="48329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6288" y="1200150"/>
            <a:ext cx="5762625" cy="3241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8" tIns="48329" rIns="96658" bIns="4832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8"/>
            <a:ext cx="5852160" cy="3780473"/>
          </a:xfrm>
          <a:prstGeom prst="rect">
            <a:avLst/>
          </a:prstGeom>
        </p:spPr>
        <p:txBody>
          <a:bodyPr vert="horz" lIns="96658" tIns="48329" rIns="96658" bIns="4832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58" tIns="48329" rIns="96658" bIns="4832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58" tIns="48329" rIns="96658" bIns="48329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7363" y="731838"/>
            <a:ext cx="6503987" cy="36591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4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12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A731D8E-76C7-4378-D70D-F28235989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5DC4EEB7-7FF8-ADA5-D703-C42F640B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Date Placeholder 2">
            <a:extLst>
              <a:ext uri="{FF2B5EF4-FFF2-40B4-BE49-F238E27FC236}">
                <a16:creationId xmlns:a16="http://schemas.microsoft.com/office/drawing/2014/main" id="{63A4F9EC-9B00-DD2E-4FD0-14835D1777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FB9B303E-051B-949A-B055-22AB9ACA3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E58C439B-7649-E629-EB56-7EBF6F3387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9061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22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800" dirty="0"/>
            </a:lvl2pPr>
            <a:lvl3pPr>
              <a:defRPr lang="en-US" sz="1600" dirty="0"/>
            </a:lvl3pPr>
            <a:lvl4pPr>
              <a:defRPr lang="en-US" sz="1400" dirty="0"/>
            </a:lvl4pPr>
            <a:lvl5pPr>
              <a:defRPr lang="en-US" sz="12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368159"/>
            <a:ext cx="11163298" cy="84801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8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600" dirty="0"/>
            </a:lvl2pPr>
            <a:lvl3pPr>
              <a:defRPr lang="en-US" sz="1400" dirty="0"/>
            </a:lvl3pPr>
            <a:lvl4pPr>
              <a:defRPr lang="en-US" sz="1200" dirty="0"/>
            </a:lvl4pPr>
            <a:lvl5pPr>
              <a:defRPr lang="en-US" sz="11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436373" cy="26614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5181600"/>
            <a:ext cx="11163298" cy="1026695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8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6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AA58058-5D6E-9039-C68D-B258F15F9642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6035040" y="1654175"/>
            <a:ext cx="5623557" cy="266148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60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.sv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 dirty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78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April 28,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 dirty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73" r:id="rId3"/>
    <p:sldLayoutId id="2147483672" r:id="rId4"/>
    <p:sldLayoutId id="2147483682" r:id="rId5"/>
    <p:sldLayoutId id="2147483664" r:id="rId6"/>
    <p:sldLayoutId id="2147483668" r:id="rId7"/>
    <p:sldLayoutId id="2147483669" r:id="rId8"/>
    <p:sldLayoutId id="2147483666" r:id="rId9"/>
    <p:sldLayoutId id="2147483675" r:id="rId10"/>
    <p:sldLayoutId id="2147483679" r:id="rId11"/>
    <p:sldLayoutId id="2147483676" r:id="rId12"/>
    <p:sldLayoutId id="2147483680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2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1056" userDrawn="1">
          <p15:clr>
            <a:srgbClr val="F26B43"/>
          </p15:clr>
        </p15:guide>
        <p15:guide id="7" orient="horz" pos="2260" userDrawn="1">
          <p15:clr>
            <a:srgbClr val="F26B43"/>
          </p15:clr>
        </p15:guide>
        <p15:guide id="8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74920" y="2062263"/>
            <a:ext cx="6316168" cy="400424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400" dirty="0">
                <a:solidFill>
                  <a:schemeClr val="tx2"/>
                </a:solidFill>
              </a:rPr>
              <a:t>Comment Process for Regional Planning Group (RPG) Material Presented at Technical Advisory Committee (TAC) meetings</a:t>
            </a:r>
            <a:br>
              <a:rPr lang="en-US" sz="2400" dirty="0">
                <a:solidFill>
                  <a:schemeClr val="tx2"/>
                </a:solidFill>
              </a:rPr>
            </a:br>
            <a:br>
              <a:rPr lang="en-US" sz="1400" b="0" dirty="0"/>
            </a:br>
            <a:br>
              <a:rPr lang="en-US" sz="1400" b="0" dirty="0"/>
            </a:br>
            <a:br>
              <a:rPr lang="en-US" sz="1400" b="0" dirty="0"/>
            </a:br>
            <a:r>
              <a:rPr lang="en-US" b="0" i="1" dirty="0"/>
              <a:t>Prabhu Gnanam</a:t>
            </a:r>
            <a:br>
              <a:rPr lang="en-US" b="0" i="1" dirty="0"/>
            </a:br>
            <a:r>
              <a:rPr lang="en-US" b="0" i="1" dirty="0"/>
              <a:t>Director, Grid Planning</a:t>
            </a:r>
            <a:br>
              <a:rPr lang="en-US" b="0" i="1" dirty="0"/>
            </a:br>
            <a:br>
              <a:rPr lang="en-US" b="0" i="1" dirty="0"/>
            </a:br>
            <a:r>
              <a:rPr lang="en-US" sz="1800" b="0" dirty="0"/>
              <a:t>Technical Advisory Committee Meeting</a:t>
            </a:r>
            <a:br>
              <a:rPr lang="en-US" sz="1800" b="0" dirty="0"/>
            </a:br>
            <a:r>
              <a:rPr lang="en-US" sz="1600" b="0" dirty="0"/>
              <a:t>April 29,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</p:spPr>
        <p:txBody>
          <a:bodyPr/>
          <a:lstStyle/>
          <a:p>
            <a:r>
              <a:rPr lang="en-US" dirty="0"/>
              <a:t>Technical Advisory Committee (TAC) Comment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6"/>
          </p:nvPr>
        </p:nvSpPr>
        <p:spPr>
          <a:xfrm>
            <a:off x="495300" y="1371601"/>
            <a:ext cx="11163300" cy="4881716"/>
          </a:xfrm>
          <a:ln>
            <a:noFill/>
          </a:ln>
        </p:spPr>
        <p:txBody>
          <a:bodyPr/>
          <a:lstStyle/>
          <a:p>
            <a:r>
              <a:rPr lang="en-US" dirty="0"/>
              <a:t>To address a concern with the number of questions and comments discussed while presenting Regional Planning Group (RPG) Projects at TAC, EROCT introduced a process to address questions and comments prior to the TAC meetings</a:t>
            </a:r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Post TAC material seven (7) days prior to TAC meeting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Submit Questions and comments to ERCOT within two (2) business days after posting</a:t>
            </a:r>
          </a:p>
          <a:p>
            <a:pPr marL="891540" lvl="1" indent="-342900"/>
            <a:r>
              <a:rPr lang="en-US" dirty="0"/>
              <a:t>Provide questions and comments to Manager of Regional Planning and copy the Engineer assigned to the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ERCOT post responses to questions and comments to TAC materials prior to the meeting</a:t>
            </a:r>
          </a:p>
          <a:p>
            <a:endParaRPr lang="en-US" dirty="0"/>
          </a:p>
          <a:p>
            <a:r>
              <a:rPr lang="en-US" dirty="0"/>
              <a:t>Include a timeline in the EIR Recommendations presented at the RPG meetings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230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C6CB06-7D76-8EA6-F7C0-41A21B29C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EC2BA-2465-D2CC-3F42-3F42B6CC7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</p:spPr>
        <p:txBody>
          <a:bodyPr/>
          <a:lstStyle/>
          <a:p>
            <a:r>
              <a:rPr lang="en-US" dirty="0"/>
              <a:t>TAC Posting Material Timeline Example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C56CA3A-B349-2AE5-47B7-EC8DE2FF63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marL="365760" lvl="1" indent="0">
              <a:buNone/>
            </a:pPr>
            <a:r>
              <a:rPr lang="en-US" sz="2400" dirty="0"/>
              <a:t>EIR recommendation at the TAC meeting on May 19, 2026</a:t>
            </a:r>
          </a:p>
          <a:p>
            <a:pPr lvl="2"/>
            <a:r>
              <a:rPr lang="en-US" sz="2000" dirty="0"/>
              <a:t>Post TAC material on May 12, 2026</a:t>
            </a:r>
          </a:p>
          <a:p>
            <a:pPr lvl="2"/>
            <a:r>
              <a:rPr lang="en-US" sz="2000" dirty="0"/>
              <a:t>Collect and consolidate questions on May 14, 2026</a:t>
            </a:r>
          </a:p>
          <a:p>
            <a:pPr lvl="2"/>
            <a:r>
              <a:rPr lang="en-US" sz="2000" dirty="0"/>
              <a:t>Post consolidated questions and ERCOT responses on May 15, 2026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602012-EB5A-9361-C1B6-BA925BADF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>
            <a:normAutofit/>
          </a:bodyPr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23513"/>
      </p:ext>
    </p:extLst>
  </p:cSld>
  <p:clrMapOvr>
    <a:masterClrMapping/>
  </p:clrMapOvr>
</p:sld>
</file>

<file path=ppt/theme/theme1.xml><?xml version="1.0" encoding="utf-8"?>
<a:theme xmlns:a="http://schemas.openxmlformats.org/drawingml/2006/main" name="1_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PG Presentation Template" id="{B4478D45-AE08-4B4F-99CF-63600A9D6D50}" vid="{DBF02D57-CED3-4BB8-A699-7870ED500F61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PG Presentation Template" id="{B4478D45-AE08-4B4F-99CF-63600A9D6D50}" vid="{9C6A61ED-5D9D-43DF-AC3E-B0C1060BBB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F51A5998F0944EA03AB587B5B58FD3" ma:contentTypeVersion="18" ma:contentTypeDescription="Create a new document." ma:contentTypeScope="" ma:versionID="b4c82cc175136e5119ebe1daf97aec44">
  <xsd:schema xmlns:xsd="http://www.w3.org/2001/XMLSchema" xmlns:xs="http://www.w3.org/2001/XMLSchema" xmlns:p="http://schemas.microsoft.com/office/2006/metadata/properties" xmlns:ns2="5f527160-b6a2-448e-b210-55bbe2178a90" xmlns:ns3="cf8c9251-373f-4ee3-86cf-d97122226a81" targetNamespace="http://schemas.microsoft.com/office/2006/metadata/properties" ma:root="true" ma:fieldsID="afa9600c437eec4ba113eb804ae8201c" ns2:_="" ns3:_="">
    <xsd:import namespace="5f527160-b6a2-448e-b210-55bbe2178a90"/>
    <xsd:import namespace="cf8c9251-373f-4ee3-86cf-d97122226a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Ercot_x002e_comPage" minOccurs="0"/>
                <xsd:element ref="ns2:Audienc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527160-b6a2-448e-b210-55bbe2178a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Ercot_x002e_comPage" ma:index="23" nillable="true" ma:displayName="Ercot.com Page" ma:format="Dropdown" ma:internalName="Ercot_x002e_comPage">
      <xsd:simpleType>
        <xsd:restriction base="dms:Text">
          <xsd:maxLength value="255"/>
        </xsd:restriction>
      </xsd:simpleType>
    </xsd:element>
    <xsd:element name="Audience" ma:index="24" nillable="true" ma:displayName="Audience" ma:format="Dropdown" ma:internalName="Audience">
      <xsd:simpleType>
        <xsd:restriction base="dms:Choice">
          <xsd:enumeration value="Board"/>
          <xsd:enumeration value="Weather"/>
          <xsd:enumeration value="Trending Topics"/>
        </xsd:restriction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c9251-373f-4ee3-86cf-d97122226a8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66124c6-af80-4d3b-9935-8f09acb7a830}" ma:internalName="TaxCatchAll" ma:showField="CatchAllData" ma:web="cf8c9251-373f-4ee3-86cf-d97122226a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21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c9251-373f-4ee3-86cf-d97122226a81" xsi:nil="true"/>
    <Ercot_x002e_comPage xmlns="5f527160-b6a2-448e-b210-55bbe2178a90" xsi:nil="true"/>
    <Audience xmlns="5f527160-b6a2-448e-b210-55bbe2178a90" xsi:nil="true"/>
    <lcf76f155ced4ddcb4097134ff3c332f xmlns="5f527160-b6a2-448e-b210-55bbe2178a9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4F09C5-68B6-42DD-A42B-4B647BCFDC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527160-b6a2-448e-b210-55bbe2178a90"/>
    <ds:schemaRef ds:uri="cf8c9251-373f-4ee3-86cf-d97122226a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E754FD2-17D2-4534-9157-8CFDD0166132}">
  <ds:schemaRefs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5f527160-b6a2-448e-b210-55bbe2178a90"/>
    <ds:schemaRef ds:uri="http://schemas.openxmlformats.org/package/2006/metadata/core-properties"/>
    <ds:schemaRef ds:uri="cf8c9251-373f-4ee3-86cf-d97122226a81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RPG Presentation Template_2026</Template>
  <TotalTime>3074</TotalTime>
  <Words>204</Words>
  <Application>Microsoft Office PowerPoint</Application>
  <PresentationFormat>Widescreen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Arial</vt:lpstr>
      <vt:lpstr>Wingdings</vt:lpstr>
      <vt:lpstr>1_Cover</vt:lpstr>
      <vt:lpstr>Page Design</vt:lpstr>
      <vt:lpstr>Comment Process for Regional Planning Group (RPG) Material Presented at Technical Advisory Committee (TAC) meetings    Prabhu Gnanam Director, Grid Planning  Technical Advisory Committee Meeting April 29, 2026</vt:lpstr>
      <vt:lpstr>Technical Advisory Committee (TAC) Comment </vt:lpstr>
      <vt:lpstr>TAC Posting Material Timeline Example</vt:lpstr>
    </vt:vector>
  </TitlesOfParts>
  <Company>ERCOT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Ahmed, Tanzila</dc:creator>
  <cp:keywords/>
  <cp:lastModifiedBy>Golen, Robert</cp:lastModifiedBy>
  <cp:revision>34</cp:revision>
  <dcterms:created xsi:type="dcterms:W3CDTF">2026-03-30T14:36:41Z</dcterms:created>
  <dcterms:modified xsi:type="dcterms:W3CDTF">2026-04-28T19:25:52Z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0x0101009AF51A5998F0944EA03AB587B5B58FD3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